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notesSlides/notesSlide9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0.xml" ContentType="application/vnd.openxmlformats-officedocument.presentationml.notesSlide+xml"/>
  <Override PartName="/ppt/ink/ink5.xml" ContentType="application/inkml+xml"/>
  <Override PartName="/ppt/notesSlides/notesSlide11.xml" ContentType="application/vnd.openxmlformats-officedocument.presentationml.notesSlide+xml"/>
  <Override PartName="/ppt/ink/ink6.xml" ContentType="application/inkml+xml"/>
  <Override PartName="/ppt/notesSlides/notesSlide12.xml" ContentType="application/vnd.openxmlformats-officedocument.presentationml.notesSlide+xml"/>
  <Override PartName="/ppt/ink/ink7.xml" ContentType="application/inkml+xml"/>
  <Override PartName="/ppt/notesSlides/notesSlide13.xml" ContentType="application/vnd.openxmlformats-officedocument.presentationml.notesSlide+xml"/>
  <Override PartName="/ppt/ink/ink8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4" r:id="rId4"/>
    <p:sldId id="258" r:id="rId5"/>
    <p:sldId id="268" r:id="rId6"/>
    <p:sldId id="269" r:id="rId7"/>
    <p:sldId id="295" r:id="rId8"/>
    <p:sldId id="287" r:id="rId9"/>
    <p:sldId id="292" r:id="rId10"/>
    <p:sldId id="260" r:id="rId11"/>
    <p:sldId id="261" r:id="rId12"/>
    <p:sldId id="263" r:id="rId13"/>
    <p:sldId id="291" r:id="rId14"/>
    <p:sldId id="290" r:id="rId15"/>
    <p:sldId id="288" r:id="rId16"/>
    <p:sldId id="262" r:id="rId17"/>
    <p:sldId id="293" r:id="rId18"/>
    <p:sldId id="289" r:id="rId19"/>
    <p:sldId id="282" r:id="rId20"/>
    <p:sldId id="294" r:id="rId21"/>
    <p:sldId id="281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3"/>
    <p:restoredTop sz="94712"/>
  </p:normalViewPr>
  <p:slideViewPr>
    <p:cSldViewPr snapToGrid="0">
      <p:cViewPr varScale="1">
        <p:scale>
          <a:sx n="105" d="100"/>
          <a:sy n="105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2:25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0:26.0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1:40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2:25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2:25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5-05T16:12:25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2775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467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398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443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654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gente enfatiza o proposito da plataforma, tanto para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alcancar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economia financeira E operacional,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propomos a levar ate 25% de economia financeira principalmente em operações  que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chegam a ter o processo de cotação estabelecido ( devido a correria do dia dia ), porem gosto de enfatizar uma analise do Grupo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Intercity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Hotéis, que fez um antes e depois e apurou 11% de economia nas compras ( e olha que 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intercity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já tinha como padrão mínimo de 3 fornecedores para cada compra 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aspecto operacional, o cumprimento de processos, clareza de indicadores talvez nem vistos e transparência são ganhos que a plataforma gera, sem demandar muito tempo, uma vez que nosso impacto e gerar economia operacional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136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resumo dos benefícios e principais características da plataforma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benefícios, 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real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gerada, o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 dos gastos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dado todo mapeamento que o o sistema vai fazer ),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gestão eficiente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otimização do tempo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cumprimento dos processos de compra</a:t>
            </a:r>
          </a:p>
          <a:p>
            <a:endParaRPr lang="pt-BR" dirty="0"/>
          </a:p>
          <a:p>
            <a:r>
              <a:rPr lang="pt-BR" dirty="0"/>
              <a:t>Falando rapidamente em funcionalidades listadas, vale ressaltar ?</a:t>
            </a:r>
          </a:p>
          <a:p>
            <a:r>
              <a:rPr lang="pt-BR" dirty="0"/>
              <a:t>1 - Conceito livre da plataforma ( </a:t>
            </a:r>
            <a:r>
              <a:rPr lang="pt-BR" dirty="0" err="1"/>
              <a:t>voce</a:t>
            </a:r>
            <a:r>
              <a:rPr lang="pt-BR" dirty="0"/>
              <a:t> cadastra todos seus produtos e fornecedores )</a:t>
            </a:r>
          </a:p>
          <a:p>
            <a:r>
              <a:rPr lang="pt-BR" dirty="0"/>
              <a:t>2 - </a:t>
            </a:r>
            <a:r>
              <a:rPr lang="pt-BR" dirty="0" err="1"/>
              <a:t>Funcoes</a:t>
            </a:r>
            <a:r>
              <a:rPr lang="pt-BR" dirty="0"/>
              <a:t> inerentes a estoque</a:t>
            </a:r>
          </a:p>
          <a:p>
            <a:r>
              <a:rPr lang="pt-BR" dirty="0"/>
              <a:t>3 - </a:t>
            </a:r>
            <a:r>
              <a:rPr lang="pt-BR" dirty="0" err="1"/>
              <a:t>Comunicacao</a:t>
            </a:r>
            <a:r>
              <a:rPr lang="pt-BR" dirty="0"/>
              <a:t> via Whatsapp</a:t>
            </a:r>
          </a:p>
          <a:p>
            <a:r>
              <a:rPr lang="pt-BR" dirty="0"/>
              <a:t>4 - Notas fiscais na plataforma </a:t>
            </a:r>
          </a:p>
          <a:p>
            <a:r>
              <a:rPr lang="pt-BR" dirty="0"/>
              <a:t>5 - Compra conjunta para </a:t>
            </a:r>
            <a:r>
              <a:rPr lang="pt-BR" dirty="0" err="1"/>
              <a:t>opeacoes</a:t>
            </a:r>
            <a:r>
              <a:rPr lang="pt-BR" dirty="0"/>
              <a:t> com mais de 1 </a:t>
            </a:r>
            <a:r>
              <a:rPr lang="pt-BR" dirty="0" err="1"/>
              <a:t>cnpj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762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acionado o link</a:t>
            </a:r>
          </a:p>
          <a:p>
            <a:r>
              <a:rPr lang="pt-BR" dirty="0"/>
              <a:t>o fornecedor acessa a pagina para preenchimento</a:t>
            </a:r>
          </a:p>
          <a:p>
            <a:r>
              <a:rPr lang="pt-BR" dirty="0"/>
              <a:t>basta colocar preco, </a:t>
            </a:r>
            <a:r>
              <a:rPr lang="pt-BR" dirty="0" err="1"/>
              <a:t>observacao</a:t>
            </a:r>
            <a:r>
              <a:rPr lang="pt-BR" dirty="0"/>
              <a:t> ( </a:t>
            </a:r>
            <a:r>
              <a:rPr lang="pt-BR" dirty="0" err="1"/>
              <a:t>geralemente</a:t>
            </a:r>
            <a:r>
              <a:rPr lang="pt-BR" dirty="0"/>
              <a:t> tamanho da caixa,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  <a:p>
            <a:r>
              <a:rPr lang="pt-BR" dirty="0"/>
              <a:t>fica </a:t>
            </a:r>
            <a:r>
              <a:rPr lang="pt-BR" dirty="0" err="1"/>
              <a:t>nitido</a:t>
            </a:r>
            <a:r>
              <a:rPr lang="pt-BR" dirty="0"/>
              <a:t> os alertas inerentes as marcas ( </a:t>
            </a:r>
            <a:r>
              <a:rPr lang="pt-BR" dirty="0" err="1"/>
              <a:t>nao</a:t>
            </a:r>
            <a:r>
              <a:rPr lang="pt-BR" dirty="0"/>
              <a:t> aceita marca similar )</a:t>
            </a:r>
          </a:p>
          <a:p>
            <a:endParaRPr lang="pt-BR" dirty="0"/>
          </a:p>
          <a:p>
            <a:r>
              <a:rPr lang="pt-BR" dirty="0"/>
              <a:t>trata se de uma </a:t>
            </a:r>
            <a:r>
              <a:rPr lang="pt-BR" dirty="0" err="1"/>
              <a:t>didatica</a:t>
            </a:r>
            <a:r>
              <a:rPr lang="pt-BR" dirty="0"/>
              <a:t> </a:t>
            </a:r>
            <a:r>
              <a:rPr lang="pt-BR" dirty="0" err="1"/>
              <a:t>facil</a:t>
            </a:r>
            <a:r>
              <a:rPr lang="pt-BR" dirty="0"/>
              <a:t> para fornecedor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5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ED54E-3BDC-F4FF-95CA-833330A06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F8CE7E9-CBFA-2266-34AA-9F2AE7A0A9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EFEE87B-CBAA-092C-F50F-72A42F82C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acionado o link</a:t>
            </a:r>
          </a:p>
          <a:p>
            <a:r>
              <a:rPr lang="pt-BR" dirty="0"/>
              <a:t>o fornecedor acessa a pagina para preenchimento</a:t>
            </a:r>
          </a:p>
          <a:p>
            <a:r>
              <a:rPr lang="pt-BR" dirty="0"/>
              <a:t>basta colocar preco, </a:t>
            </a:r>
            <a:r>
              <a:rPr lang="pt-BR" dirty="0" err="1"/>
              <a:t>observacao</a:t>
            </a:r>
            <a:r>
              <a:rPr lang="pt-BR" dirty="0"/>
              <a:t> ( </a:t>
            </a:r>
            <a:r>
              <a:rPr lang="pt-BR" dirty="0" err="1"/>
              <a:t>geralemente</a:t>
            </a:r>
            <a:r>
              <a:rPr lang="pt-BR" dirty="0"/>
              <a:t> tamanho da caixa,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  <a:p>
            <a:r>
              <a:rPr lang="pt-BR" dirty="0"/>
              <a:t>fica </a:t>
            </a:r>
            <a:r>
              <a:rPr lang="pt-BR" dirty="0" err="1"/>
              <a:t>nitido</a:t>
            </a:r>
            <a:r>
              <a:rPr lang="pt-BR" dirty="0"/>
              <a:t> os alertas inerentes as marcas ( </a:t>
            </a:r>
            <a:r>
              <a:rPr lang="pt-BR" dirty="0" err="1"/>
              <a:t>nao</a:t>
            </a:r>
            <a:r>
              <a:rPr lang="pt-BR" dirty="0"/>
              <a:t> aceita marca similar )</a:t>
            </a:r>
          </a:p>
          <a:p>
            <a:endParaRPr lang="pt-BR" dirty="0"/>
          </a:p>
          <a:p>
            <a:r>
              <a:rPr lang="pt-BR" dirty="0"/>
              <a:t>trata se de uma </a:t>
            </a:r>
            <a:r>
              <a:rPr lang="pt-BR" dirty="0" err="1"/>
              <a:t>didatica</a:t>
            </a:r>
            <a:r>
              <a:rPr lang="pt-BR" dirty="0"/>
              <a:t> </a:t>
            </a:r>
            <a:r>
              <a:rPr lang="pt-BR" dirty="0" err="1"/>
              <a:t>facil</a:t>
            </a:r>
            <a:r>
              <a:rPr lang="pt-BR" dirty="0"/>
              <a:t> para fornecedor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CBE1D9F-A9F3-0940-3F6F-41D7C09AF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7250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resumo dos benefícios e principais características da plataforma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benefícios, 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economia real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gerada, o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controle dos gastos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dado todo mapeamento que o o sistema vai fazer ),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gestão eficiente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otimização do tempo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cumprimento dos processos de compra</a:t>
            </a:r>
          </a:p>
          <a:p>
            <a:endParaRPr lang="pt-BR" dirty="0"/>
          </a:p>
          <a:p>
            <a:r>
              <a:rPr lang="pt-BR" dirty="0"/>
              <a:t>Falando rapidamente em funcionalidades listadas, vale ressaltar ?</a:t>
            </a:r>
          </a:p>
          <a:p>
            <a:r>
              <a:rPr lang="pt-BR" dirty="0"/>
              <a:t>1 - Conceito livre da plataforma ( </a:t>
            </a:r>
            <a:r>
              <a:rPr lang="pt-BR" dirty="0" err="1"/>
              <a:t>voce</a:t>
            </a:r>
            <a:r>
              <a:rPr lang="pt-BR" dirty="0"/>
              <a:t> cadastra todos seus produtos e fornecedores )</a:t>
            </a:r>
          </a:p>
          <a:p>
            <a:r>
              <a:rPr lang="pt-BR" dirty="0"/>
              <a:t>2 - </a:t>
            </a:r>
            <a:r>
              <a:rPr lang="pt-BR" dirty="0" err="1"/>
              <a:t>Funcoes</a:t>
            </a:r>
            <a:r>
              <a:rPr lang="pt-BR" dirty="0"/>
              <a:t> inerentes a estoque</a:t>
            </a:r>
          </a:p>
          <a:p>
            <a:r>
              <a:rPr lang="pt-BR" dirty="0"/>
              <a:t>3 - </a:t>
            </a:r>
            <a:r>
              <a:rPr lang="pt-BR" dirty="0" err="1"/>
              <a:t>Comunicacao</a:t>
            </a:r>
            <a:r>
              <a:rPr lang="pt-BR" dirty="0"/>
              <a:t> via Whatsapp</a:t>
            </a:r>
          </a:p>
          <a:p>
            <a:r>
              <a:rPr lang="pt-BR" dirty="0"/>
              <a:t>4 - Notas fiscais na plataforma </a:t>
            </a:r>
          </a:p>
          <a:p>
            <a:r>
              <a:rPr lang="pt-BR" dirty="0"/>
              <a:t>5 - Compra conjunta para </a:t>
            </a:r>
            <a:r>
              <a:rPr lang="pt-BR" dirty="0" err="1"/>
              <a:t>opeacoes</a:t>
            </a:r>
            <a:r>
              <a:rPr lang="pt-BR" dirty="0"/>
              <a:t> com mais de 1 </a:t>
            </a:r>
            <a:r>
              <a:rPr lang="pt-BR" dirty="0" err="1"/>
              <a:t>cnpj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23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7813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ele tem a particularidade de ser um usuario que compra para múltiplos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no caso 7), </a:t>
            </a: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1-Ou seja, similar ou caso de vocês ( que </a:t>
            </a:r>
            <a:r>
              <a:rPr lang="pt-BR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compram ou podem comprar de forma centralizada )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2-Ou sejam não e o caso de vocês, mas ainda assim vai ficar claro a dinâmica da plataforma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02/07/2024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4.png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5" Type="http://schemas.openxmlformats.org/officeDocument/2006/relationships/customXml" Target="../ink/ink2.xml"/><Relationship Id="rId10" Type="http://schemas.openxmlformats.org/officeDocument/2006/relationships/image" Target="../media/image410.png"/><Relationship Id="rId4" Type="http://schemas.openxmlformats.org/officeDocument/2006/relationships/image" Target="../media/image44.png"/><Relationship Id="rId9" Type="http://schemas.openxmlformats.org/officeDocument/2006/relationships/customXml" Target="../ink/ink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10.png"/><Relationship Id="rId4" Type="http://schemas.openxmlformats.org/officeDocument/2006/relationships/customXml" Target="../ink/ink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10.png"/><Relationship Id="rId4" Type="http://schemas.openxmlformats.org/officeDocument/2006/relationships/customXml" Target="../ink/ink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390.png"/><Relationship Id="rId4" Type="http://schemas.openxmlformats.org/officeDocument/2006/relationships/customXml" Target="../ink/ink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450.png"/><Relationship Id="rId4" Type="http://schemas.openxmlformats.org/officeDocument/2006/relationships/customXml" Target="../ink/ink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jpe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90.png"/><Relationship Id="rId4" Type="http://schemas.openxmlformats.org/officeDocument/2006/relationships/customXml" Target="../ink/ink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E1ED40F-E56F-7D48-A421-DE024FACB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040" y="0"/>
            <a:ext cx="1078992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4D37699C-DD73-0742-AB6B-B840B59FFB85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4D37699C-DD73-0742-AB6B-B840B59FFB8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95A8A78-58AA-D146-9328-5A31CC0260F6}"/>
              </a:ext>
            </a:extLst>
          </p:cNvPr>
          <p:cNvCxnSpPr/>
          <p:nvPr/>
        </p:nvCxnSpPr>
        <p:spPr>
          <a:xfrm>
            <a:off x="903664" y="1920362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7865B8BD-C269-4F41-AA83-AC7790DBF6DC}"/>
              </a:ext>
            </a:extLst>
          </p:cNvPr>
          <p:cNvCxnSpPr/>
          <p:nvPr/>
        </p:nvCxnSpPr>
        <p:spPr>
          <a:xfrm>
            <a:off x="876183" y="3062111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D55E94C-F2A7-2740-8906-AA121C24A46C}"/>
              </a:ext>
            </a:extLst>
          </p:cNvPr>
          <p:cNvCxnSpPr/>
          <p:nvPr/>
        </p:nvCxnSpPr>
        <p:spPr>
          <a:xfrm>
            <a:off x="1942978" y="6152581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11438D3-6D80-DE45-9496-63184C0E4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Tinta 18">
                <a:extLst>
                  <a:ext uri="{FF2B5EF4-FFF2-40B4-BE49-F238E27FC236}">
                    <a16:creationId xmlns:a16="http://schemas.microsoft.com/office/drawing/2014/main" id="{42F3D27F-2C46-5F4F-A8D6-D921BBD90832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9" name="Tinta 18">
                <a:extLst>
                  <a:ext uri="{FF2B5EF4-FFF2-40B4-BE49-F238E27FC236}">
                    <a16:creationId xmlns:a16="http://schemas.microsoft.com/office/drawing/2014/main" id="{42F3D27F-2C46-5F4F-A8D6-D921BBD908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Imagem 19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A683116-2B8B-1C4D-950E-952C88B4D7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671" y="678705"/>
            <a:ext cx="10053801" cy="6147328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71206042-94FF-1B42-94C4-6F6D8CAA36B4}"/>
              </a:ext>
            </a:extLst>
          </p:cNvPr>
          <p:cNvSpPr/>
          <p:nvPr/>
        </p:nvSpPr>
        <p:spPr>
          <a:xfrm>
            <a:off x="4277974" y="2601066"/>
            <a:ext cx="1673635" cy="49579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F1F7BFA6-1670-AE4B-A4A2-268CDD221C01}"/>
              </a:ext>
            </a:extLst>
          </p:cNvPr>
          <p:cNvSpPr/>
          <p:nvPr/>
        </p:nvSpPr>
        <p:spPr>
          <a:xfrm>
            <a:off x="5895437" y="2603566"/>
            <a:ext cx="1673635" cy="49579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11A02E1-2BE4-B54A-9D19-D6500AEDB77B}"/>
              </a:ext>
            </a:extLst>
          </p:cNvPr>
          <p:cNvSpPr/>
          <p:nvPr/>
        </p:nvSpPr>
        <p:spPr>
          <a:xfrm>
            <a:off x="8571597" y="2628098"/>
            <a:ext cx="1673635" cy="49579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32ACEE38-2986-6E49-A748-2A38FDEDA4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055" r="178"/>
          <a:stretch/>
        </p:blipFill>
        <p:spPr>
          <a:xfrm>
            <a:off x="3364318" y="697862"/>
            <a:ext cx="4442039" cy="607589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B07669E-72A8-9447-B48A-BCAD1E5221C9}"/>
              </a:ext>
            </a:extLst>
          </p:cNvPr>
          <p:cNvSpPr txBox="1"/>
          <p:nvPr/>
        </p:nvSpPr>
        <p:spPr>
          <a:xfrm flipH="1">
            <a:off x="610389" y="45370"/>
            <a:ext cx="4485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Base de Clientes</a:t>
            </a:r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1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Imagem 1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055055C2-FA99-7844-953F-1AC1EFB065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0030" y="821429"/>
            <a:ext cx="5761440" cy="4742574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FBC888B-C322-3444-A9BD-1BE33119DE22}"/>
              </a:ext>
            </a:extLst>
          </p:cNvPr>
          <p:cNvSpPr/>
          <p:nvPr/>
        </p:nvSpPr>
        <p:spPr>
          <a:xfrm>
            <a:off x="6252593" y="2469381"/>
            <a:ext cx="5687511" cy="57212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CDE000F-1682-9744-9E88-84F1422BF105}"/>
              </a:ext>
            </a:extLst>
          </p:cNvPr>
          <p:cNvSpPr txBox="1"/>
          <p:nvPr/>
        </p:nvSpPr>
        <p:spPr>
          <a:xfrm flipH="1">
            <a:off x="1057677" y="114263"/>
            <a:ext cx="4485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Aprovação Credito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BBF15B7-9306-E748-AA03-BE81F9A11698}"/>
              </a:ext>
            </a:extLst>
          </p:cNvPr>
          <p:cNvSpPr txBox="1"/>
          <p:nvPr/>
        </p:nvSpPr>
        <p:spPr>
          <a:xfrm flipH="1">
            <a:off x="7041683" y="78199"/>
            <a:ext cx="4485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Positivação Item</a:t>
            </a:r>
          </a:p>
        </p:txBody>
      </p:sp>
      <p:pic>
        <p:nvPicPr>
          <p:cNvPr id="2" name="Imagem 1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889AFAF5-3489-DA16-1BFD-96CE146CC52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3515"/>
          <a:stretch/>
        </p:blipFill>
        <p:spPr>
          <a:xfrm>
            <a:off x="527827" y="821429"/>
            <a:ext cx="5411449" cy="3279534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2E13AA48-770D-8240-B77F-366F82634B84}"/>
              </a:ext>
            </a:extLst>
          </p:cNvPr>
          <p:cNvSpPr/>
          <p:nvPr/>
        </p:nvSpPr>
        <p:spPr>
          <a:xfrm>
            <a:off x="563030" y="2298892"/>
            <a:ext cx="5098643" cy="170887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FA2029E0-EF42-37B7-559A-5250AE36B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204" y="4186307"/>
            <a:ext cx="5039277" cy="228920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0BA89C02-1979-17C2-4CAC-0C95E8BCDC61}"/>
              </a:ext>
            </a:extLst>
          </p:cNvPr>
          <p:cNvSpPr/>
          <p:nvPr/>
        </p:nvSpPr>
        <p:spPr>
          <a:xfrm>
            <a:off x="556934" y="4137539"/>
            <a:ext cx="5098643" cy="238518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408E1411-5041-1B49-BEDF-6DD789D51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616" y="1226924"/>
            <a:ext cx="10716768" cy="440415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B71A1DFC-A6B7-CB44-8076-9C5774888DE8}"/>
              </a:ext>
            </a:extLst>
          </p:cNvPr>
          <p:cNvSpPr txBox="1"/>
          <p:nvPr/>
        </p:nvSpPr>
        <p:spPr>
          <a:xfrm flipH="1">
            <a:off x="1918488" y="70770"/>
            <a:ext cx="8876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Notificações Plataforma de Compras </a:t>
            </a:r>
            <a:r>
              <a:rPr lang="pt-BR" sz="3200" b="1" dirty="0" err="1">
                <a:solidFill>
                  <a:srgbClr val="00A7E4"/>
                </a:solidFill>
                <a:latin typeface="+mj-lt"/>
              </a:rPr>
              <a:t>VMarket</a:t>
            </a:r>
            <a:endParaRPr lang="pt-BR" sz="3200" b="1" dirty="0">
              <a:solidFill>
                <a:srgbClr val="00A7E4"/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F93FCD3-5698-DD45-911F-21DCEEFD8F6D}"/>
              </a:ext>
            </a:extLst>
          </p:cNvPr>
          <p:cNvSpPr/>
          <p:nvPr/>
        </p:nvSpPr>
        <p:spPr>
          <a:xfrm>
            <a:off x="858571" y="2279904"/>
            <a:ext cx="10595813" cy="84124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E5CB8CA-3E12-E046-954A-32B544E2C109}"/>
              </a:ext>
            </a:extLst>
          </p:cNvPr>
          <p:cNvSpPr/>
          <p:nvPr/>
        </p:nvSpPr>
        <p:spPr>
          <a:xfrm>
            <a:off x="864667" y="3846576"/>
            <a:ext cx="10595813" cy="84124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1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m 7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DA088F97-7B0D-C442-9267-84D9E5DEEE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655" y="926592"/>
            <a:ext cx="10602689" cy="5399683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853BA393-DE7F-5747-988B-D8579269BEB2}"/>
              </a:ext>
            </a:extLst>
          </p:cNvPr>
          <p:cNvSpPr txBox="1"/>
          <p:nvPr/>
        </p:nvSpPr>
        <p:spPr>
          <a:xfrm flipH="1">
            <a:off x="1564919" y="107346"/>
            <a:ext cx="9566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Novo Fornecedor na Plataforma de Compras </a:t>
            </a:r>
            <a:r>
              <a:rPr lang="pt-BR" sz="3200" b="1" dirty="0" err="1">
                <a:solidFill>
                  <a:srgbClr val="00A7E4"/>
                </a:solidFill>
                <a:latin typeface="+mj-lt"/>
              </a:rPr>
              <a:t>VMarket</a:t>
            </a:r>
            <a:endParaRPr lang="pt-BR" sz="3200" b="1" dirty="0">
              <a:solidFill>
                <a:srgbClr val="00A7E4"/>
              </a:solidFill>
              <a:latin typeface="+mj-lt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FB53BCF3-78A7-464B-9C3B-BF32C28D8FB2}"/>
              </a:ext>
            </a:extLst>
          </p:cNvPr>
          <p:cNvSpPr/>
          <p:nvPr/>
        </p:nvSpPr>
        <p:spPr>
          <a:xfrm>
            <a:off x="963168" y="4376927"/>
            <a:ext cx="10168127" cy="107594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3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4EB3ACAA-2B42-D245-B2F2-CF00CE419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366" y="817433"/>
            <a:ext cx="10662330" cy="557106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532D3C-6683-D942-AFF2-DABD20DCD3F4}"/>
              </a:ext>
            </a:extLst>
          </p:cNvPr>
          <p:cNvSpPr txBox="1"/>
          <p:nvPr/>
        </p:nvSpPr>
        <p:spPr>
          <a:xfrm flipH="1">
            <a:off x="874797" y="199607"/>
            <a:ext cx="4485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Painel Cotações 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589652A-4CD2-5E42-AFA2-18E2E97CA7D5}"/>
              </a:ext>
            </a:extLst>
          </p:cNvPr>
          <p:cNvSpPr/>
          <p:nvPr/>
        </p:nvSpPr>
        <p:spPr>
          <a:xfrm rot="16200000">
            <a:off x="8419835" y="3028251"/>
            <a:ext cx="5051686" cy="181694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49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8F79C9A-B512-4742-A3FA-2F2ED2815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51" y="1027906"/>
            <a:ext cx="11462436" cy="294543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BCC0B22-6FFF-D147-B829-6E16B3559A9F}"/>
              </a:ext>
            </a:extLst>
          </p:cNvPr>
          <p:cNvSpPr txBox="1"/>
          <p:nvPr/>
        </p:nvSpPr>
        <p:spPr>
          <a:xfrm flipH="1">
            <a:off x="665472" y="201589"/>
            <a:ext cx="7004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Indicadores Precificação</a:t>
            </a:r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195CB542-A89E-024E-BA96-2FBCB52F01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2426" y="3872525"/>
            <a:ext cx="6787844" cy="2951872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B5894CB-B5E3-2C46-879B-B0E76BDA70FD}"/>
              </a:ext>
            </a:extLst>
          </p:cNvPr>
          <p:cNvSpPr/>
          <p:nvPr/>
        </p:nvSpPr>
        <p:spPr>
          <a:xfrm rot="16200000">
            <a:off x="8526294" y="1449129"/>
            <a:ext cx="2876923" cy="16855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A410B23-AA29-474C-B185-AF7D38E32A90}"/>
              </a:ext>
            </a:extLst>
          </p:cNvPr>
          <p:cNvSpPr/>
          <p:nvPr/>
        </p:nvSpPr>
        <p:spPr>
          <a:xfrm rot="16200000">
            <a:off x="5384612" y="4822227"/>
            <a:ext cx="2538726" cy="148742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BCC0B22-6FFF-D147-B829-6E16B3559A9F}"/>
              </a:ext>
            </a:extLst>
          </p:cNvPr>
          <p:cNvSpPr txBox="1"/>
          <p:nvPr/>
        </p:nvSpPr>
        <p:spPr>
          <a:xfrm flipH="1">
            <a:off x="1799327" y="201589"/>
            <a:ext cx="8271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Referenciado na Cotação do Cliente </a:t>
            </a:r>
            <a:r>
              <a:rPr lang="pt-BR" sz="3200" b="1" dirty="0" err="1">
                <a:solidFill>
                  <a:srgbClr val="00A7E4"/>
                </a:solidFill>
                <a:latin typeface="+mj-lt"/>
              </a:rPr>
              <a:t>VMarket</a:t>
            </a:r>
            <a:endParaRPr lang="pt-BR" sz="3200" b="1" dirty="0">
              <a:solidFill>
                <a:srgbClr val="00A7E4"/>
              </a:solidFill>
              <a:latin typeface="+mj-lt"/>
            </a:endParaRPr>
          </a:p>
        </p:txBody>
      </p:sp>
      <p:pic>
        <p:nvPicPr>
          <p:cNvPr id="11" name="Imagem 10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FD9A9B2-408D-C34A-A674-1C28B51ADA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47" r="16850"/>
          <a:stretch/>
        </p:blipFill>
        <p:spPr>
          <a:xfrm>
            <a:off x="1308567" y="1259586"/>
            <a:ext cx="9197856" cy="433882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6B5894CB-B5E3-2C46-879B-B0E76BDA70FD}"/>
              </a:ext>
            </a:extLst>
          </p:cNvPr>
          <p:cNvSpPr/>
          <p:nvPr/>
        </p:nvSpPr>
        <p:spPr>
          <a:xfrm rot="16200000">
            <a:off x="7184501" y="2542429"/>
            <a:ext cx="4820476" cy="182336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96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640A58B3-84C0-774F-A264-F945E092D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884" y="228797"/>
            <a:ext cx="10386232" cy="640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50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8" name="Imagem 7" descr="Interface gráfica do usuário, Aplicativo, Tabela, Excel&#10;&#10;Descrição gerada automaticamente">
            <a:extLst>
              <a:ext uri="{FF2B5EF4-FFF2-40B4-BE49-F238E27FC236}">
                <a16:creationId xmlns:a16="http://schemas.microsoft.com/office/drawing/2014/main" id="{5D99B4E3-3352-8642-A5DE-4E03E7E63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26" y="118835"/>
            <a:ext cx="10674147" cy="662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4" descr="Texto, chat ou mensagem de texto&#10;&#10;Descrição gerada automaticamente">
            <a:extLst>
              <a:ext uri="{FF2B5EF4-FFF2-40B4-BE49-F238E27FC236}">
                <a16:creationId xmlns:a16="http://schemas.microsoft.com/office/drawing/2014/main" id="{18B190BB-AF3F-1601-3488-F90D7769C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7156"/>
            <a:ext cx="12192000" cy="6856136"/>
          </a:xfrm>
        </p:spPr>
      </p:pic>
    </p:spTree>
    <p:extLst>
      <p:ext uri="{BB962C8B-B14F-4D97-AF65-F5344CB8AC3E}">
        <p14:creationId xmlns:p14="http://schemas.microsoft.com/office/powerpoint/2010/main" val="28850558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858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AABE723-8761-9841-852D-188ABDBB7993}"/>
              </a:ext>
            </a:extLst>
          </p:cNvPr>
          <p:cNvSpPr txBox="1"/>
          <p:nvPr/>
        </p:nvSpPr>
        <p:spPr>
          <a:xfrm flipH="1">
            <a:off x="3983837" y="91455"/>
            <a:ext cx="8271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MODELO COMERCIAL</a:t>
            </a: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77EFB3A8-21FE-2E49-8EB1-18BB06556B4E}"/>
              </a:ext>
            </a:extLst>
          </p:cNvPr>
          <p:cNvCxnSpPr/>
          <p:nvPr/>
        </p:nvCxnSpPr>
        <p:spPr>
          <a:xfrm>
            <a:off x="1748134" y="835274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9FC9038-68FD-F1E4-B14E-113897F71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375724"/>
              </p:ext>
            </p:extLst>
          </p:nvPr>
        </p:nvGraphicFramePr>
        <p:xfrm>
          <a:off x="1767840" y="1448532"/>
          <a:ext cx="8607552" cy="509761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03776">
                  <a:extLst>
                    <a:ext uri="{9D8B030D-6E8A-4147-A177-3AD203B41FA5}">
                      <a16:colId xmlns:a16="http://schemas.microsoft.com/office/drawing/2014/main" val="2318719773"/>
                    </a:ext>
                  </a:extLst>
                </a:gridCol>
                <a:gridCol w="4303776">
                  <a:extLst>
                    <a:ext uri="{9D8B030D-6E8A-4147-A177-3AD203B41FA5}">
                      <a16:colId xmlns:a16="http://schemas.microsoft.com/office/drawing/2014/main" val="2891751278"/>
                    </a:ext>
                  </a:extLst>
                </a:gridCol>
              </a:tblGrid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dirty="0"/>
                        <a:t>Volume de Pedidos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dirty="0"/>
                        <a:t>Mensalidade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1114599095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$ 50.000,00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$ 500,00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471686803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$ 200.000,00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$ 2.000,00 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4250385252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$ 400.000,00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$ 4.000,00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1026656418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$ 600.000,00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$ 6.000,00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3668244728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Até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$ 1.000.000,00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$ 10.00,00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4114534045"/>
                  </a:ext>
                </a:extLst>
              </a:tr>
              <a:tr h="728230"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Acima de </a:t>
                      </a:r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$ 1.000.000,00</a:t>
                      </a:r>
                    </a:p>
                  </a:txBody>
                  <a:tcPr marL="136460" marR="136460" marT="68230" marB="682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7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</a:t>
                      </a:r>
                      <a:r>
                        <a:rPr lang="pt-BR" sz="27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$ 12.000,00</a:t>
                      </a:r>
                    </a:p>
                  </a:txBody>
                  <a:tcPr marL="136460" marR="136460" marT="68230" marB="68230"/>
                </a:tc>
                <a:extLst>
                  <a:ext uri="{0D108BD9-81ED-4DB2-BD59-A6C34878D82A}">
                    <a16:rowId xmlns:a16="http://schemas.microsoft.com/office/drawing/2014/main" val="2984565285"/>
                  </a:ext>
                </a:extLst>
              </a:tr>
            </a:tbl>
          </a:graphicData>
        </a:graphic>
      </p:graphicFrame>
      <p:sp>
        <p:nvSpPr>
          <p:cNvPr id="5" name="Retângulo 4">
            <a:extLst>
              <a:ext uri="{FF2B5EF4-FFF2-40B4-BE49-F238E27FC236}">
                <a16:creationId xmlns:a16="http://schemas.microsoft.com/office/drawing/2014/main" id="{84D9D546-0E3D-4EDB-015B-C1A250A03BBF}"/>
              </a:ext>
            </a:extLst>
          </p:cNvPr>
          <p:cNvSpPr/>
          <p:nvPr/>
        </p:nvSpPr>
        <p:spPr>
          <a:xfrm rot="16200000">
            <a:off x="5649455" y="-1845551"/>
            <a:ext cx="853436" cy="868981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238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9D20EAF8-24F0-D781-1B56-BD498E647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772" y="201942"/>
            <a:ext cx="1981200" cy="4445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730FDA-F7BE-54E9-9742-829E120C1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664" y="2789539"/>
            <a:ext cx="7772400" cy="7922"/>
          </a:xfrm>
          <a:prstGeom prst="rect">
            <a:avLst/>
          </a:prstGeom>
        </p:spPr>
      </p:pic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A27D8E6A-5583-1898-4AD0-69BB71FC31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124" r="627" b="29055"/>
          <a:stretch/>
        </p:blipFill>
        <p:spPr>
          <a:xfrm>
            <a:off x="45266" y="4367818"/>
            <a:ext cx="1662941" cy="783509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50D5D6B-651E-3190-DBF0-79B71649B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414" y="5513888"/>
            <a:ext cx="1173451" cy="11734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214BB3B-970E-E635-9902-1F32A92F3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3569" y="3619583"/>
            <a:ext cx="1682849" cy="35739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0D718D9-A91A-D178-0C1D-07E2AFD2691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77" t="26493" r="1420" b="21546"/>
          <a:stretch/>
        </p:blipFill>
        <p:spPr>
          <a:xfrm>
            <a:off x="8132969" y="4351416"/>
            <a:ext cx="1908298" cy="102009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F70E6C03-DF43-4AEB-0C6D-361901859A0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2096" r="-1599" b="25243"/>
          <a:stretch/>
        </p:blipFill>
        <p:spPr>
          <a:xfrm>
            <a:off x="8609167" y="3255634"/>
            <a:ext cx="1736732" cy="900170"/>
          </a:xfrm>
          <a:prstGeom prst="rect">
            <a:avLst/>
          </a:prstGeom>
        </p:spPr>
      </p:pic>
      <p:pic>
        <p:nvPicPr>
          <p:cNvPr id="16" name="Imagem 15" descr="Placa vermelha com letras brancas em fundo preto&#10;&#10;Descrição gerada automaticamente com confiança baixa">
            <a:extLst>
              <a:ext uri="{FF2B5EF4-FFF2-40B4-BE49-F238E27FC236}">
                <a16:creationId xmlns:a16="http://schemas.microsoft.com/office/drawing/2014/main" id="{C0AFC21A-3CE7-4735-6F93-507F6C190A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9657" y="5533789"/>
            <a:ext cx="1225879" cy="1229966"/>
          </a:xfrm>
          <a:prstGeom prst="rect">
            <a:avLst/>
          </a:prstGeom>
        </p:spPr>
      </p:pic>
      <p:pic>
        <p:nvPicPr>
          <p:cNvPr id="17" name="Imagem 16" descr="Ícone&#10;&#10;Descrição gerada automaticamente">
            <a:extLst>
              <a:ext uri="{FF2B5EF4-FFF2-40B4-BE49-F238E27FC236}">
                <a16:creationId xmlns:a16="http://schemas.microsoft.com/office/drawing/2014/main" id="{9A6D132E-4364-8E0C-83E5-2F6565D52E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7742" y="5547996"/>
            <a:ext cx="1012095" cy="1012095"/>
          </a:xfrm>
          <a:prstGeom prst="rect">
            <a:avLst/>
          </a:prstGeom>
        </p:spPr>
      </p:pic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55D663A2-D58D-1E26-2048-943EA26A3751}"/>
              </a:ext>
            </a:extLst>
          </p:cNvPr>
          <p:cNvSpPr/>
          <p:nvPr/>
        </p:nvSpPr>
        <p:spPr>
          <a:xfrm>
            <a:off x="1334563" y="1048083"/>
            <a:ext cx="4253715" cy="1321777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7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49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GMV DE</a:t>
            </a:r>
          </a:p>
          <a:p>
            <a:pPr algn="ctr"/>
            <a:r>
              <a:rPr lang="pt-BR" sz="2400" b="1" dirty="0" err="1"/>
              <a:t>R</a:t>
            </a:r>
            <a:r>
              <a:rPr lang="pt-BR" sz="2400" b="1" dirty="0"/>
              <a:t>$ 950 MM</a:t>
            </a:r>
          </a:p>
        </p:txBody>
      </p:sp>
      <p:sp>
        <p:nvSpPr>
          <p:cNvPr id="19" name="Retângulo Arredondado 18">
            <a:extLst>
              <a:ext uri="{FF2B5EF4-FFF2-40B4-BE49-F238E27FC236}">
                <a16:creationId xmlns:a16="http://schemas.microsoft.com/office/drawing/2014/main" id="{5BB13839-2810-991E-F53B-E7A37188A62B}"/>
              </a:ext>
            </a:extLst>
          </p:cNvPr>
          <p:cNvSpPr/>
          <p:nvPr/>
        </p:nvSpPr>
        <p:spPr>
          <a:xfrm>
            <a:off x="6333212" y="1033144"/>
            <a:ext cx="4225821" cy="1357996"/>
          </a:xfrm>
          <a:prstGeom prst="roundRect">
            <a:avLst/>
          </a:prstGeom>
          <a:gradFill flip="none" rotWithShape="1">
            <a:gsLst>
              <a:gs pos="1000">
                <a:schemeClr val="accent5">
                  <a:lumMod val="0"/>
                  <a:lumOff val="100000"/>
                </a:schemeClr>
              </a:gs>
              <a:gs pos="2000">
                <a:schemeClr val="accent6">
                  <a:lumMod val="40000"/>
                  <a:lumOff val="60000"/>
                </a:schemeClr>
              </a:gs>
              <a:gs pos="1000">
                <a:schemeClr val="accent6">
                  <a:lumMod val="60000"/>
                  <a:lumOff val="40000"/>
                </a:schemeClr>
              </a:gs>
              <a:gs pos="63000">
                <a:schemeClr val="accent5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softEdge rad="18985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1.000 CLIENTES</a:t>
            </a:r>
          </a:p>
          <a:p>
            <a:pPr algn="ctr"/>
            <a:r>
              <a:rPr lang="pt-BR" sz="2400" b="1" dirty="0"/>
              <a:t>FOOD SERVICE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1E953EDB-73B1-0F7F-4D1D-FC202B5E8B9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1" t="22086" r="25" b="21911"/>
          <a:stretch/>
        </p:blipFill>
        <p:spPr>
          <a:xfrm>
            <a:off x="2236375" y="3523319"/>
            <a:ext cx="1673387" cy="527281"/>
          </a:xfrm>
          <a:prstGeom prst="rect">
            <a:avLst/>
          </a:prstGeom>
        </p:spPr>
      </p:pic>
      <p:pic>
        <p:nvPicPr>
          <p:cNvPr id="21" name="Imagem 20" descr="Logotipo, nome da empresa&#10;&#10;Descrição gerada automaticamente">
            <a:extLst>
              <a:ext uri="{FF2B5EF4-FFF2-40B4-BE49-F238E27FC236}">
                <a16:creationId xmlns:a16="http://schemas.microsoft.com/office/drawing/2014/main" id="{72023BC2-C77F-1849-E117-9AE0D3A045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43890" y="5340546"/>
            <a:ext cx="1673387" cy="1425478"/>
          </a:xfrm>
          <a:prstGeom prst="rect">
            <a:avLst/>
          </a:prstGeom>
        </p:spPr>
      </p:pic>
      <p:pic>
        <p:nvPicPr>
          <p:cNvPr id="22" name="Imagem 21" descr="Texto&#10;&#10;Descrição gerada automaticamente">
            <a:extLst>
              <a:ext uri="{FF2B5EF4-FFF2-40B4-BE49-F238E27FC236}">
                <a16:creationId xmlns:a16="http://schemas.microsoft.com/office/drawing/2014/main" id="{E19EC06A-A828-7BF1-DEA6-5516E122BB2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2846" t="23276" r="24104" b="25008"/>
          <a:stretch/>
        </p:blipFill>
        <p:spPr>
          <a:xfrm>
            <a:off x="6096000" y="4402930"/>
            <a:ext cx="1712405" cy="876411"/>
          </a:xfrm>
          <a:prstGeom prst="rect">
            <a:avLst/>
          </a:prstGeom>
        </p:spPr>
      </p:pic>
      <p:pic>
        <p:nvPicPr>
          <p:cNvPr id="23" name="Imagem 22" descr="Texto&#10;&#10;Descrição gerada automaticamente">
            <a:extLst>
              <a:ext uri="{FF2B5EF4-FFF2-40B4-BE49-F238E27FC236}">
                <a16:creationId xmlns:a16="http://schemas.microsoft.com/office/drawing/2014/main" id="{1823106C-2EBC-950C-987F-D90134AFCE2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51714" y="4174753"/>
            <a:ext cx="2149209" cy="1215886"/>
          </a:xfrm>
          <a:prstGeom prst="rect">
            <a:avLst/>
          </a:prstGeom>
        </p:spPr>
      </p:pic>
      <p:pic>
        <p:nvPicPr>
          <p:cNvPr id="25" name="Imagem 24" descr="Logotipo&#10;&#10;Descrição gerada automaticamente">
            <a:extLst>
              <a:ext uri="{FF2B5EF4-FFF2-40B4-BE49-F238E27FC236}">
                <a16:creationId xmlns:a16="http://schemas.microsoft.com/office/drawing/2014/main" id="{0A43CE9F-9599-B1E2-F0B1-E797BF47271B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568" t="40772" r="8468" b="39899"/>
          <a:stretch/>
        </p:blipFill>
        <p:spPr>
          <a:xfrm>
            <a:off x="4299739" y="3587287"/>
            <a:ext cx="1653215" cy="385159"/>
          </a:xfrm>
          <a:prstGeom prst="rect">
            <a:avLst/>
          </a:prstGeom>
        </p:spPr>
      </p:pic>
      <p:pic>
        <p:nvPicPr>
          <p:cNvPr id="26" name="Imagem 25" descr="Logotipo&#10;&#10;Descrição gerada automaticamente com confiança média">
            <a:extLst>
              <a:ext uri="{FF2B5EF4-FFF2-40B4-BE49-F238E27FC236}">
                <a16:creationId xmlns:a16="http://schemas.microsoft.com/office/drawing/2014/main" id="{726A4298-085E-62A1-C471-3250FCEC5F4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088" t="25042" r="4252" b="26029"/>
          <a:stretch/>
        </p:blipFill>
        <p:spPr>
          <a:xfrm>
            <a:off x="10471072" y="3282588"/>
            <a:ext cx="1529676" cy="807747"/>
          </a:xfrm>
          <a:prstGeom prst="rect">
            <a:avLst/>
          </a:prstGeom>
        </p:spPr>
      </p:pic>
      <p:pic>
        <p:nvPicPr>
          <p:cNvPr id="40" name="Imagem 39" descr="Logotipo, nome da empresa&#10;&#10;Descrição gerada automaticamente">
            <a:extLst>
              <a:ext uri="{FF2B5EF4-FFF2-40B4-BE49-F238E27FC236}">
                <a16:creationId xmlns:a16="http://schemas.microsoft.com/office/drawing/2014/main" id="{5029CFE6-EFF6-600D-5999-191DF8EA8C1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-323" t="21628" r="3137" b="29461"/>
          <a:stretch/>
        </p:blipFill>
        <p:spPr>
          <a:xfrm>
            <a:off x="3947727" y="4402930"/>
            <a:ext cx="1688089" cy="849600"/>
          </a:xfrm>
          <a:prstGeom prst="rect">
            <a:avLst/>
          </a:prstGeom>
        </p:spPr>
      </p:pic>
      <p:pic>
        <p:nvPicPr>
          <p:cNvPr id="41" name="Imagem 40" descr="Logotipo&#10;&#10;Descrição gerada automaticamente">
            <a:extLst>
              <a:ext uri="{FF2B5EF4-FFF2-40B4-BE49-F238E27FC236}">
                <a16:creationId xmlns:a16="http://schemas.microsoft.com/office/drawing/2014/main" id="{84F4CA4E-4203-6A8D-4237-CCBB7FA34E8F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527" t="-2432" r="9109" b="-1693"/>
          <a:stretch/>
        </p:blipFill>
        <p:spPr>
          <a:xfrm>
            <a:off x="129100" y="3291308"/>
            <a:ext cx="1543881" cy="790305"/>
          </a:xfrm>
          <a:prstGeom prst="rect">
            <a:avLst/>
          </a:prstGeom>
        </p:spPr>
      </p:pic>
      <p:pic>
        <p:nvPicPr>
          <p:cNvPr id="42" name="Imagem 41" descr="Desenho feito a mão&#10;&#10;Descrição gerada automaticamente com confiança média">
            <a:extLst>
              <a:ext uri="{FF2B5EF4-FFF2-40B4-BE49-F238E27FC236}">
                <a16:creationId xmlns:a16="http://schemas.microsoft.com/office/drawing/2014/main" id="{4260B857-C1E8-10C5-3DF7-E9AC8F82BA73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8487" t="4115"/>
          <a:stretch/>
        </p:blipFill>
        <p:spPr>
          <a:xfrm>
            <a:off x="2041664" y="4555697"/>
            <a:ext cx="1688090" cy="611530"/>
          </a:xfrm>
          <a:prstGeom prst="rect">
            <a:avLst/>
          </a:prstGeom>
        </p:spPr>
      </p:pic>
      <p:pic>
        <p:nvPicPr>
          <p:cNvPr id="43" name="Imagem 42" descr="Logotipo, nome da empresa&#10;&#10;Descrição gerada automaticamente">
            <a:extLst>
              <a:ext uri="{FF2B5EF4-FFF2-40B4-BE49-F238E27FC236}">
                <a16:creationId xmlns:a16="http://schemas.microsoft.com/office/drawing/2014/main" id="{B6074037-1A8A-AEBB-A7B2-D7840CF1BD86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9286" t="27645" r="8387" b="34948"/>
          <a:stretch/>
        </p:blipFill>
        <p:spPr>
          <a:xfrm>
            <a:off x="6772972" y="5683680"/>
            <a:ext cx="1928808" cy="876411"/>
          </a:xfrm>
          <a:prstGeom prst="rect">
            <a:avLst/>
          </a:prstGeom>
        </p:spPr>
      </p:pic>
      <p:pic>
        <p:nvPicPr>
          <p:cNvPr id="44" name="Imagem 43" descr="Logotipo&#10;&#10;Descrição gerada automaticamente">
            <a:extLst>
              <a:ext uri="{FF2B5EF4-FFF2-40B4-BE49-F238E27FC236}">
                <a16:creationId xmlns:a16="http://schemas.microsoft.com/office/drawing/2014/main" id="{DD5B839C-1497-2E5C-7BD2-058C31967771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3087" t="8410" r="14596"/>
          <a:stretch/>
        </p:blipFill>
        <p:spPr>
          <a:xfrm>
            <a:off x="1703338" y="5512552"/>
            <a:ext cx="1710717" cy="1155530"/>
          </a:xfrm>
          <a:prstGeom prst="rect">
            <a:avLst/>
          </a:prstGeom>
        </p:spPr>
      </p:pic>
      <p:pic>
        <p:nvPicPr>
          <p:cNvPr id="45" name="Imagem 44" descr="Tela de celular com texto preto sobre fundo branco&#10;&#10;Descrição gerada automaticamente com confiança baixa">
            <a:extLst>
              <a:ext uri="{FF2B5EF4-FFF2-40B4-BE49-F238E27FC236}">
                <a16:creationId xmlns:a16="http://schemas.microsoft.com/office/drawing/2014/main" id="{A66BB041-F1AC-64BD-B75A-9D6D7D8180A2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8351" t="8438" r="14802" b="6151"/>
          <a:stretch/>
        </p:blipFill>
        <p:spPr>
          <a:xfrm>
            <a:off x="380685" y="5341906"/>
            <a:ext cx="1040710" cy="132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40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1D93989-43EF-8FEF-C853-BCE9762A4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345386-3913-E92C-0A5B-FC9308F23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6131" y="370962"/>
            <a:ext cx="5003800" cy="4445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66D3FA1-4A4D-6671-A81D-C8FB6BFAD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85" y="1186424"/>
            <a:ext cx="2553291" cy="4445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F4CABEF-E55F-50C4-BFF2-1439C274FA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7341" y="1186424"/>
            <a:ext cx="2563628" cy="4445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A0303B7-0E17-DADF-712C-BAFC178722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031" y="1186424"/>
            <a:ext cx="2563628" cy="4445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92D128E-F812-78AB-B17B-59C2A935F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9058" y="1186424"/>
            <a:ext cx="2553291" cy="444500"/>
          </a:xfrm>
          <a:prstGeom prst="rect">
            <a:avLst/>
          </a:prstGeom>
        </p:spPr>
      </p:pic>
      <p:pic>
        <p:nvPicPr>
          <p:cNvPr id="16" name="Imagem 15" descr="Texto&#10;&#10;Descrição gerada automaticamente com confiança baixa">
            <a:extLst>
              <a:ext uri="{FF2B5EF4-FFF2-40B4-BE49-F238E27FC236}">
                <a16:creationId xmlns:a16="http://schemas.microsoft.com/office/drawing/2014/main" id="{320FA8F7-3066-6182-1A0F-DC5830A2D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174" y="2277422"/>
            <a:ext cx="3624439" cy="4046150"/>
          </a:xfrm>
          <a:prstGeom prst="rect">
            <a:avLst/>
          </a:prstGeom>
        </p:spPr>
      </p:pic>
      <p:pic>
        <p:nvPicPr>
          <p:cNvPr id="18" name="Imagem 1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3C3EC13-82A1-3AAC-79E8-EF9538BF86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0185" y="1968906"/>
            <a:ext cx="7240784" cy="416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9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291209"/>
            <a:ext cx="6815912" cy="7440417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7678" y="2167356"/>
            <a:ext cx="4981537" cy="3781167"/>
          </a:xfrm>
          <a:prstGeom prst="rect">
            <a:avLst/>
          </a:prstGeom>
        </p:spPr>
      </p:pic>
      <p:pic>
        <p:nvPicPr>
          <p:cNvPr id="9" name="Imagem 8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9F98C89E-C60C-194C-995A-2F46A433D5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2E7CE13-4BAD-F947-B7C4-B64C234AB7E3}"/>
              </a:ext>
            </a:extLst>
          </p:cNvPr>
          <p:cNvSpPr txBox="1"/>
          <p:nvPr/>
        </p:nvSpPr>
        <p:spPr>
          <a:xfrm flipH="1">
            <a:off x="1423803" y="1057088"/>
            <a:ext cx="5087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Visão Fornecedor Orgânico</a:t>
            </a:r>
          </a:p>
        </p:txBody>
      </p:sp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8327AF7-BB18-B0E0-6BDA-94198E17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8B25082-0C87-BD42-8757-B1048350C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83" y="919428"/>
            <a:ext cx="4453924" cy="5900497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234BA18-C200-8E47-8B28-6312794C2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D0C087F-BE6A-744B-AC91-AACB4A69B7D4}"/>
              </a:ext>
            </a:extLst>
          </p:cNvPr>
          <p:cNvSpPr/>
          <p:nvPr/>
        </p:nvSpPr>
        <p:spPr>
          <a:xfrm>
            <a:off x="1238472" y="2910687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C3714C-3F48-324C-9D75-CFEF737A865E}"/>
              </a:ext>
            </a:extLst>
          </p:cNvPr>
          <p:cNvSpPr/>
          <p:nvPr/>
        </p:nvSpPr>
        <p:spPr>
          <a:xfrm>
            <a:off x="1231571" y="4361890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F29B3E1-5E83-DD4B-8C0F-E34CB100FCF0}"/>
              </a:ext>
            </a:extLst>
          </p:cNvPr>
          <p:cNvSpPr/>
          <p:nvPr/>
        </p:nvSpPr>
        <p:spPr>
          <a:xfrm>
            <a:off x="1238472" y="5066327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6AD2C22-EBBF-E346-BB14-5910C7D4D813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C395462-2184-C741-9976-9F3DE02C67F5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758F073-094F-EA42-9D41-81BA9F092752}"/>
              </a:ext>
            </a:extLst>
          </p:cNvPr>
          <p:cNvSpPr txBox="1"/>
          <p:nvPr/>
        </p:nvSpPr>
        <p:spPr>
          <a:xfrm flipH="1">
            <a:off x="961090" y="153702"/>
            <a:ext cx="5087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Visão Fornecedor Orgânico</a:t>
            </a:r>
          </a:p>
        </p:txBody>
      </p:sp>
    </p:spTree>
    <p:extLst>
      <p:ext uri="{BB962C8B-B14F-4D97-AF65-F5344CB8AC3E}">
        <p14:creationId xmlns:p14="http://schemas.microsoft.com/office/powerpoint/2010/main" val="309456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9B2D8-EBBB-1091-8FDC-AF361C6CF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5">
            <a:extLst>
              <a:ext uri="{FF2B5EF4-FFF2-40B4-BE49-F238E27FC236}">
                <a16:creationId xmlns:a16="http://schemas.microsoft.com/office/drawing/2014/main" id="{9E9F2A28-69A3-4945-B6B6-C2E4A6C55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B811937-A67C-5E98-D1A1-3460DFA55279}"/>
              </a:ext>
            </a:extLst>
          </p:cNvPr>
          <p:cNvSpPr txBox="1"/>
          <p:nvPr/>
        </p:nvSpPr>
        <p:spPr>
          <a:xfrm>
            <a:off x="6069426" y="328549"/>
            <a:ext cx="53933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 err="1">
                <a:latin typeface="+mj-lt"/>
                <a:ea typeface="+mj-ea"/>
                <a:cs typeface="+mj-cs"/>
              </a:rPr>
              <a:t>Fornecedor</a:t>
            </a:r>
            <a:r>
              <a:rPr lang="en-US" sz="4400" b="1" dirty="0">
                <a:latin typeface="+mj-lt"/>
                <a:ea typeface="+mj-ea"/>
                <a:cs typeface="+mj-cs"/>
              </a:rPr>
              <a:t> </a:t>
            </a:r>
            <a:r>
              <a:rPr lang="en-US" sz="4400" b="1" dirty="0" err="1">
                <a:latin typeface="+mj-lt"/>
                <a:ea typeface="+mj-ea"/>
                <a:cs typeface="+mj-cs"/>
              </a:rPr>
              <a:t>Orgânico</a:t>
            </a:r>
            <a:endParaRPr lang="en-US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33" name="Freeform: Shape 17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84038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áfico 6" descr="Contorno de rosto triste com preenchimento sólido">
            <a:extLst>
              <a:ext uri="{FF2B5EF4-FFF2-40B4-BE49-F238E27FC236}">
                <a16:creationId xmlns:a16="http://schemas.microsoft.com/office/drawing/2014/main" id="{8681D85E-D86E-E196-AF77-FC8C5ED13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802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31108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21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2817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Gráfico 8" descr="Contorno de rosto triste com preenchimento sólido">
            <a:extLst>
              <a:ext uri="{FF2B5EF4-FFF2-40B4-BE49-F238E27FC236}">
                <a16:creationId xmlns:a16="http://schemas.microsoft.com/office/drawing/2014/main" id="{E920191E-3358-0C71-D508-E370E72FA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4801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pic>
        <p:nvPicPr>
          <p:cNvPr id="8" name="Gráfico 7" descr="Contorno de rosto triste com preenchimento sólido">
            <a:extLst>
              <a:ext uri="{FF2B5EF4-FFF2-40B4-BE49-F238E27FC236}">
                <a16:creationId xmlns:a16="http://schemas.microsoft.com/office/drawing/2014/main" id="{7E9EEFD0-91B3-3BF1-BDD3-4332B31CA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8750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30DD821-E694-B4F2-33EA-C02FD9FBD4C3}"/>
              </a:ext>
            </a:extLst>
          </p:cNvPr>
          <p:cNvSpPr txBox="1"/>
          <p:nvPr/>
        </p:nvSpPr>
        <p:spPr>
          <a:xfrm>
            <a:off x="5834449" y="1752473"/>
            <a:ext cx="6964103" cy="46672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/>
              <a:t>Apenas</a:t>
            </a:r>
            <a:r>
              <a:rPr lang="en-US" sz="2600" dirty="0"/>
              <a:t> </a:t>
            </a:r>
            <a:r>
              <a:rPr lang="en-US" sz="2600" dirty="0" err="1"/>
              <a:t>participam</a:t>
            </a:r>
            <a:r>
              <a:rPr lang="en-US" sz="2600" dirty="0"/>
              <a:t> das </a:t>
            </a:r>
            <a:r>
              <a:rPr lang="en-US" sz="2600" b="1" dirty="0" err="1"/>
              <a:t>cotações</a:t>
            </a:r>
            <a:r>
              <a:rPr lang="en-US" sz="2600" dirty="0"/>
              <a:t> de </a:t>
            </a:r>
            <a:r>
              <a:rPr lang="en-US" sz="2600" dirty="0" err="1"/>
              <a:t>compradores</a:t>
            </a:r>
            <a:r>
              <a:rPr lang="en-US" sz="2600" dirty="0"/>
              <a:t> que </a:t>
            </a:r>
            <a:r>
              <a:rPr lang="en-US" sz="2600" dirty="0" err="1"/>
              <a:t>os</a:t>
            </a:r>
            <a:r>
              <a:rPr lang="en-US" sz="2600" dirty="0"/>
              <a:t> </a:t>
            </a:r>
            <a:r>
              <a:rPr lang="en-US" sz="2600" dirty="0" err="1"/>
              <a:t>cadastram</a:t>
            </a:r>
            <a:endParaRPr lang="en-US" sz="26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/>
              <a:t>Apenas</a:t>
            </a:r>
            <a:r>
              <a:rPr lang="en-US" sz="2600" dirty="0"/>
              <a:t> </a:t>
            </a:r>
            <a:r>
              <a:rPr lang="en-US" sz="2600" dirty="0" err="1"/>
              <a:t>participam</a:t>
            </a:r>
            <a:r>
              <a:rPr lang="en-US" sz="2600" dirty="0"/>
              <a:t> dos</a:t>
            </a:r>
            <a:r>
              <a:rPr lang="en-US" sz="2600" b="1" dirty="0"/>
              <a:t> </a:t>
            </a:r>
            <a:r>
              <a:rPr lang="en-US" sz="2600" b="1" dirty="0" err="1"/>
              <a:t>produtos</a:t>
            </a:r>
            <a:r>
              <a:rPr lang="en-US" sz="2600" b="1" dirty="0"/>
              <a:t> </a:t>
            </a:r>
            <a:r>
              <a:rPr lang="en-US" sz="2600" dirty="0"/>
              <a:t>que </a:t>
            </a:r>
            <a:r>
              <a:rPr lang="en-US" sz="2600" dirty="0" err="1"/>
              <a:t>os</a:t>
            </a:r>
            <a:r>
              <a:rPr lang="en-US" sz="2600" dirty="0"/>
              <a:t> </a:t>
            </a:r>
            <a:r>
              <a:rPr lang="en-US" sz="2600" dirty="0" err="1"/>
              <a:t>compradores</a:t>
            </a:r>
            <a:r>
              <a:rPr lang="en-US" sz="2600" dirty="0"/>
              <a:t> </a:t>
            </a:r>
            <a:r>
              <a:rPr lang="en-US" sz="2600" dirty="0" err="1"/>
              <a:t>os</a:t>
            </a:r>
            <a:r>
              <a:rPr lang="en-US" sz="2600" dirty="0"/>
              <a:t> </a:t>
            </a:r>
            <a:r>
              <a:rPr lang="en-US" sz="2600" dirty="0" err="1"/>
              <a:t>cadastram</a:t>
            </a:r>
            <a:endParaRPr lang="en-US" sz="26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/>
              <a:t>Dependem</a:t>
            </a:r>
            <a:r>
              <a:rPr lang="en-US" sz="2600" dirty="0"/>
              <a:t> de </a:t>
            </a:r>
            <a:r>
              <a:rPr lang="en-US" sz="2600" dirty="0" err="1"/>
              <a:t>prospecção</a:t>
            </a:r>
            <a:r>
              <a:rPr lang="en-US" sz="2600" dirty="0"/>
              <a:t> </a:t>
            </a:r>
            <a:r>
              <a:rPr lang="en-US" sz="2600" dirty="0" err="1"/>
              <a:t>própria</a:t>
            </a:r>
            <a:r>
              <a:rPr lang="en-US" sz="2600" dirty="0"/>
              <a:t>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err="1"/>
              <a:t>Não</a:t>
            </a:r>
            <a:r>
              <a:rPr lang="en-US" sz="2600" dirty="0"/>
              <a:t> </a:t>
            </a:r>
            <a:r>
              <a:rPr lang="en-US" sz="2600" dirty="0" err="1"/>
              <a:t>visualizam</a:t>
            </a:r>
            <a:r>
              <a:rPr lang="en-US" sz="2600" dirty="0"/>
              <a:t> </a:t>
            </a:r>
            <a:r>
              <a:rPr lang="en-US" sz="2600" dirty="0" err="1"/>
              <a:t>indicadores</a:t>
            </a:r>
            <a:r>
              <a:rPr lang="en-US" sz="2600" dirty="0"/>
              <a:t> de </a:t>
            </a:r>
            <a:r>
              <a:rPr lang="en-US" sz="2600" b="1" dirty="0" err="1"/>
              <a:t>precos</a:t>
            </a:r>
            <a:r>
              <a:rPr lang="en-US" sz="2600" b="1" dirty="0"/>
              <a:t> 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28600">
              <a:lnSpc>
                <a:spcPct val="90000"/>
              </a:lnSpc>
              <a:spcAft>
                <a:spcPts val="600"/>
              </a:spcAft>
            </a:pPr>
            <a:r>
              <a:rPr lang="en-US" sz="2600" dirty="0"/>
              <a:t> </a:t>
            </a:r>
            <a:endParaRPr lang="en-US" b="1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 </a:t>
            </a:r>
          </a:p>
        </p:txBody>
      </p:sp>
      <p:sp>
        <p:nvSpPr>
          <p:cNvPr id="36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899690" y="5509119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25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24986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999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1D93989-43EF-8FEF-C853-BCE9762A4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Espaço Reservado para Conteúdo 8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D7A3714A-2188-F74A-BEC5-999842D92A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3"/>
          <a:stretch/>
        </p:blipFill>
        <p:spPr>
          <a:xfrm>
            <a:off x="712385" y="1672961"/>
            <a:ext cx="3707840" cy="4496357"/>
          </a:xfrm>
          <a:prstGeom prst="rect">
            <a:avLst/>
          </a:prstGeom>
        </p:spPr>
      </p:pic>
      <p:pic>
        <p:nvPicPr>
          <p:cNvPr id="13" name="Imagem 12" descr="Tela de celula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E7867E27-0E79-5E44-9D74-E56C08305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7281" y="1460235"/>
            <a:ext cx="7746015" cy="409526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22FE749-69C6-6E4F-B675-A76A84C3A2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731" y="574368"/>
            <a:ext cx="3263900" cy="4318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70095B9-A1C6-CF47-91F5-5E0F1DA77F89}"/>
              </a:ext>
            </a:extLst>
          </p:cNvPr>
          <p:cNvSpPr txBox="1"/>
          <p:nvPr/>
        </p:nvSpPr>
        <p:spPr>
          <a:xfrm>
            <a:off x="5901395" y="42410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00A7E4"/>
                </a:solidFill>
                <a:latin typeface="+mj-lt"/>
              </a:rPr>
              <a:t> </a:t>
            </a:r>
            <a:r>
              <a:rPr lang="pt-BR" sz="3600" b="1" dirty="0">
                <a:solidFill>
                  <a:srgbClr val="00A7E4"/>
                </a:solidFill>
                <a:latin typeface="+mj-lt"/>
              </a:rPr>
              <a:t>PRODUTO FORNECEDOR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84661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0CC07F62-43DA-6B4C-93F9-BFA8705EDB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0997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A3F084C-BD28-1241-8103-7443E12C77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3031" y="792005"/>
            <a:ext cx="9202738" cy="5956594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4938543-A8C6-424C-8CFD-D904544149AA}"/>
              </a:ext>
            </a:extLst>
          </p:cNvPr>
          <p:cNvSpPr/>
          <p:nvPr/>
        </p:nvSpPr>
        <p:spPr>
          <a:xfrm>
            <a:off x="1297483" y="2616825"/>
            <a:ext cx="9393835" cy="14090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31DFD54-C54F-F74C-8EBC-B0040388430B}"/>
              </a:ext>
            </a:extLst>
          </p:cNvPr>
          <p:cNvSpPr txBox="1"/>
          <p:nvPr/>
        </p:nvSpPr>
        <p:spPr>
          <a:xfrm flipH="1">
            <a:off x="1918488" y="70770"/>
            <a:ext cx="8876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A7E4"/>
                </a:solidFill>
                <a:latin typeface="+mj-lt"/>
              </a:rPr>
              <a:t> Exposição na Plataforma de Compras </a:t>
            </a:r>
            <a:r>
              <a:rPr lang="pt-BR" sz="3200" b="1" dirty="0" err="1">
                <a:solidFill>
                  <a:srgbClr val="00A7E4"/>
                </a:solidFill>
                <a:latin typeface="+mj-lt"/>
              </a:rPr>
              <a:t>VMarket</a:t>
            </a:r>
            <a:endParaRPr lang="pt-BR" sz="3200" b="1" dirty="0">
              <a:solidFill>
                <a:srgbClr val="00A7E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1511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30730</TotalTime>
  <Words>1785</Words>
  <Application>Microsoft Macintosh PowerPoint</Application>
  <PresentationFormat>Widescreen</PresentationFormat>
  <Paragraphs>182</Paragraphs>
  <Slides>21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41</cp:revision>
  <dcterms:created xsi:type="dcterms:W3CDTF">2023-02-14T15:39:00Z</dcterms:created>
  <dcterms:modified xsi:type="dcterms:W3CDTF">2024-07-02T14:11:49Z</dcterms:modified>
</cp:coreProperties>
</file>